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ijl-sjabloon-symbool-knop-zwart-896214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FC89A-AAB3-4278-98B9-BE0F6AA09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B01E07-9809-43E7-81DB-27006A41EF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Thema 11 Problemen en stoornissen – Les 4</a:t>
            </a:r>
          </a:p>
        </p:txBody>
      </p:sp>
    </p:spTree>
    <p:extLst>
      <p:ext uri="{BB962C8B-B14F-4D97-AF65-F5344CB8AC3E}">
        <p14:creationId xmlns:p14="http://schemas.microsoft.com/office/powerpoint/2010/main" val="109745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A687C-F5E2-414A-9BAD-06C66289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11.2 Gedragsproblemen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AD656A-9A16-4E75-A9F3-C023CDE02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360664" cy="4096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Probleemgedrag</a:t>
            </a:r>
          </a:p>
          <a:p>
            <a:pPr marL="0" indent="0">
              <a:buNone/>
            </a:pPr>
            <a:r>
              <a:rPr lang="nl-NL" sz="2000" dirty="0"/>
              <a:t>Ongewenst gedrag dat een kind gedurende een </a:t>
            </a:r>
            <a:r>
              <a:rPr lang="nl-NL" sz="2000" u="sng" dirty="0"/>
              <a:t>langere periode regelmatig </a:t>
            </a:r>
            <a:r>
              <a:rPr lang="nl-NL" sz="2000" dirty="0"/>
              <a:t>vertoont en storend is voor de omgeving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 err="1"/>
              <a:t>Externaliserend</a:t>
            </a:r>
            <a:r>
              <a:rPr lang="nl-NL" sz="2000" b="1" dirty="0"/>
              <a:t> probleemgedrag </a:t>
            </a:r>
            <a:r>
              <a:rPr lang="nl-NL" sz="2000" dirty="0"/>
              <a:t>= gedrag waarvan de omgeving last heeft</a:t>
            </a:r>
          </a:p>
          <a:p>
            <a:pPr marL="0" indent="0">
              <a:buNone/>
            </a:pPr>
            <a:r>
              <a:rPr lang="nl-NL" sz="2000" b="1" dirty="0"/>
              <a:t>Internaliserend probleemgedrag </a:t>
            </a:r>
            <a:r>
              <a:rPr lang="nl-NL" sz="2000" dirty="0"/>
              <a:t>= gedrag waarvan het kind zelf last heeft</a:t>
            </a:r>
          </a:p>
        </p:txBody>
      </p:sp>
    </p:spTree>
    <p:extLst>
      <p:ext uri="{BB962C8B-B14F-4D97-AF65-F5344CB8AC3E}">
        <p14:creationId xmlns:p14="http://schemas.microsoft.com/office/powerpoint/2010/main" val="75487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25953-A265-4AE3-A194-79C5863F2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probleemgedrag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E4F8EB-3D4E-43FB-A31F-48A0241A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18969"/>
            <a:ext cx="7729728" cy="4286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Beantwoord de volgende vragen en gebruik hierbij relevante theorie (boeken, internet, </a:t>
            </a:r>
            <a:r>
              <a:rPr lang="nl-NL" sz="2000" b="1" dirty="0" err="1"/>
              <a:t>etc</a:t>
            </a:r>
            <a:r>
              <a:rPr lang="nl-NL" sz="2000" b="1" dirty="0"/>
              <a:t>):</a:t>
            </a:r>
          </a:p>
          <a:p>
            <a:r>
              <a:rPr lang="nl-NL" sz="2000" dirty="0"/>
              <a:t>Hoe herken je probleem gedrag?</a:t>
            </a:r>
          </a:p>
          <a:p>
            <a:r>
              <a:rPr lang="nl-NL" sz="2000" dirty="0"/>
              <a:t>Hoe ga je om met probleem gedrag?</a:t>
            </a:r>
          </a:p>
          <a:p>
            <a:r>
              <a:rPr lang="nl-NL" sz="2000" dirty="0"/>
              <a:t>Hoe gaat de organisatie waar je stage loopt daarmee om?</a:t>
            </a:r>
          </a:p>
          <a:p>
            <a:r>
              <a:rPr lang="nl-NL" sz="2000" dirty="0"/>
              <a:t>Hoe ga je in gesprek met een kind met probleem gedrag over zijn gedrag?</a:t>
            </a:r>
          </a:p>
          <a:p>
            <a:pPr lvl="1"/>
            <a:r>
              <a:rPr lang="nl-NL" sz="2000" dirty="0"/>
              <a:t>Waar houd je rekening mee? Welke aandachtspunten? Wat werkt wel/niet?</a:t>
            </a:r>
          </a:p>
          <a:p>
            <a:pPr lvl="1"/>
            <a:r>
              <a:rPr lang="nl-NL" sz="2000" dirty="0"/>
              <a:t>Denk aan houding, woordenschat, verschillende leeftijden, soorten vragen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277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2EC96B1-547E-4DFB-88BD-9F5CD308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4FF2666F-947F-461A-A60B-EA10E7E2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199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Aan het eind van deze les                                Aan het eind van deze les</a:t>
            </a:r>
          </a:p>
          <a:p>
            <a:pPr marL="0" indent="0">
              <a:buNone/>
            </a:pPr>
            <a:r>
              <a:rPr lang="nl-NL" dirty="0"/>
              <a:t>            legt de student in                                      legt de student 2 van de 4</a:t>
            </a:r>
          </a:p>
          <a:p>
            <a:pPr marL="0" indent="0">
              <a:buNone/>
            </a:pPr>
            <a:r>
              <a:rPr lang="nl-NL" dirty="0"/>
              <a:t>           eigen woorden uit                                     problemen bij het leren uit</a:t>
            </a:r>
          </a:p>
          <a:p>
            <a:pPr marL="0" indent="0">
              <a:buNone/>
            </a:pPr>
            <a:r>
              <a:rPr lang="nl-NL" dirty="0"/>
              <a:t>         wat probleemgedrag is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9" name="Rechthoek 8" descr="Roos">
            <a:extLst>
              <a:ext uri="{FF2B5EF4-FFF2-40B4-BE49-F238E27FC236}">
                <a16:creationId xmlns:a16="http://schemas.microsoft.com/office/drawing/2014/main" id="{425DEB20-A87C-463D-A740-4196117DF5E7}"/>
              </a:ext>
            </a:extLst>
          </p:cNvPr>
          <p:cNvSpPr/>
          <p:nvPr/>
        </p:nvSpPr>
        <p:spPr>
          <a:xfrm>
            <a:off x="2966034" y="2638044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echthoek 9" descr="Venn-diagram">
            <a:extLst>
              <a:ext uri="{FF2B5EF4-FFF2-40B4-BE49-F238E27FC236}">
                <a16:creationId xmlns:a16="http://schemas.microsoft.com/office/drawing/2014/main" id="{DAA252C3-62B6-496F-92EF-2D8622F989CD}"/>
              </a:ext>
            </a:extLst>
          </p:cNvPr>
          <p:cNvSpPr/>
          <p:nvPr/>
        </p:nvSpPr>
        <p:spPr>
          <a:xfrm>
            <a:off x="7281968" y="2638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2637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44338-C381-4F40-8A4C-2B14F408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FC2CD5-7BDC-456B-8F47-D5F427536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000" b="1" dirty="0"/>
              <a:t>Lezen boek Pedagogisch Werk 1 Thema 11.3, 11.4 en 11.5</a:t>
            </a:r>
          </a:p>
          <a:p>
            <a:pPr marL="0" indent="0" algn="ctr">
              <a:buNone/>
            </a:pPr>
            <a:r>
              <a:rPr lang="nl-NL" sz="2000" b="1" dirty="0"/>
              <a:t>Afmaken opdracht probleemgedrag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036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46EED-749F-4380-A820-A613ADF9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5DC3F4-8198-47F3-8399-1200ADADA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90800"/>
            <a:ext cx="7729728" cy="4003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000" dirty="0"/>
              <a:t>Vier ontwikkelingsgebieden. Welke?</a:t>
            </a:r>
          </a:p>
          <a:p>
            <a:pPr algn="ctr"/>
            <a:r>
              <a:rPr lang="nl-NL" sz="2000" b="1" dirty="0"/>
              <a:t>Motoriek</a:t>
            </a:r>
          </a:p>
          <a:p>
            <a:pPr algn="ctr"/>
            <a:r>
              <a:rPr lang="nl-NL" sz="2000" b="1" dirty="0"/>
              <a:t>Spraak en taal</a:t>
            </a:r>
          </a:p>
          <a:p>
            <a:pPr algn="ctr"/>
            <a:r>
              <a:rPr lang="nl-NL" sz="2000" b="1" dirty="0"/>
              <a:t>Sociale vaardigheden</a:t>
            </a:r>
          </a:p>
          <a:p>
            <a:pPr algn="ctr"/>
            <a:r>
              <a:rPr lang="nl-NL" sz="2000" b="1" dirty="0"/>
              <a:t>Leervermogen</a:t>
            </a:r>
          </a:p>
          <a:p>
            <a:pPr marL="0" indent="0" algn="ctr">
              <a:buNone/>
            </a:pPr>
            <a:endParaRPr lang="nl-NL" sz="2000" b="1" dirty="0"/>
          </a:p>
          <a:p>
            <a:pPr marL="0" indent="0" algn="ctr">
              <a:buNone/>
            </a:pPr>
            <a:endParaRPr lang="nl-NL" sz="2000" b="1" dirty="0"/>
          </a:p>
          <a:p>
            <a:pPr marL="0" indent="0" algn="ctr">
              <a:buNone/>
            </a:pPr>
            <a:r>
              <a:rPr lang="nl-NL" sz="2000" b="1" dirty="0" err="1"/>
              <a:t>Diagnostic</a:t>
            </a:r>
            <a:r>
              <a:rPr lang="nl-NL" sz="2000" b="1" dirty="0"/>
              <a:t> </a:t>
            </a:r>
            <a:r>
              <a:rPr lang="nl-NL" sz="2000" b="1" dirty="0" err="1"/>
              <a:t>and</a:t>
            </a:r>
            <a:r>
              <a:rPr lang="nl-NL" sz="2000" b="1" dirty="0"/>
              <a:t> Statistical Manual of </a:t>
            </a:r>
            <a:r>
              <a:rPr lang="nl-NL" sz="2000" b="1" dirty="0" err="1"/>
              <a:t>Mental</a:t>
            </a:r>
            <a:r>
              <a:rPr lang="nl-NL" sz="2000" b="1" dirty="0"/>
              <a:t> Disorder (DSM)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258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2EC96B1-547E-4DFB-88BD-9F5CD308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4FF2666F-947F-461A-A60B-EA10E7E2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199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Aan het eind van deze les                                Aan het eind van deze les</a:t>
            </a:r>
          </a:p>
          <a:p>
            <a:pPr marL="0" indent="0">
              <a:buNone/>
            </a:pPr>
            <a:r>
              <a:rPr lang="nl-NL" dirty="0"/>
              <a:t>            legt de student in                                      legt de student 2 van de 4</a:t>
            </a:r>
          </a:p>
          <a:p>
            <a:pPr marL="0" indent="0">
              <a:buNone/>
            </a:pPr>
            <a:r>
              <a:rPr lang="nl-NL" dirty="0"/>
              <a:t>           eigen woorden uit                                     problemen bij het leren uit</a:t>
            </a:r>
          </a:p>
          <a:p>
            <a:pPr marL="0" indent="0">
              <a:buNone/>
            </a:pPr>
            <a:r>
              <a:rPr lang="nl-NL" dirty="0"/>
              <a:t>         wat probleemgedrag is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9" name="Rechthoek 8" descr="Roos">
            <a:extLst>
              <a:ext uri="{FF2B5EF4-FFF2-40B4-BE49-F238E27FC236}">
                <a16:creationId xmlns:a16="http://schemas.microsoft.com/office/drawing/2014/main" id="{425DEB20-A87C-463D-A740-4196117DF5E7}"/>
              </a:ext>
            </a:extLst>
          </p:cNvPr>
          <p:cNvSpPr/>
          <p:nvPr/>
        </p:nvSpPr>
        <p:spPr>
          <a:xfrm>
            <a:off x="2966034" y="2638044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echthoek 9" descr="Venn-diagram">
            <a:extLst>
              <a:ext uri="{FF2B5EF4-FFF2-40B4-BE49-F238E27FC236}">
                <a16:creationId xmlns:a16="http://schemas.microsoft.com/office/drawing/2014/main" id="{DAA252C3-62B6-496F-92EF-2D8622F989CD}"/>
              </a:ext>
            </a:extLst>
          </p:cNvPr>
          <p:cNvSpPr/>
          <p:nvPr/>
        </p:nvSpPr>
        <p:spPr>
          <a:xfrm>
            <a:off x="7281968" y="2638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1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B1B45-4501-4365-86EC-6FA985BF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A18CA8-970A-47A9-A0CA-716A8921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      Opdracht 6 maken                          Nabespreken</a:t>
            </a:r>
          </a:p>
          <a:p>
            <a:endParaRPr lang="nl-NL" dirty="0"/>
          </a:p>
        </p:txBody>
      </p:sp>
      <p:sp>
        <p:nvSpPr>
          <p:cNvPr id="5" name="Rechthoek 4" descr="Presentation with Checklist">
            <a:extLst>
              <a:ext uri="{FF2B5EF4-FFF2-40B4-BE49-F238E27FC236}">
                <a16:creationId xmlns:a16="http://schemas.microsoft.com/office/drawing/2014/main" id="{0E293A1D-05BD-40F1-A2DD-7DBB6BECB3DD}"/>
              </a:ext>
            </a:extLst>
          </p:cNvPr>
          <p:cNvSpPr/>
          <p:nvPr/>
        </p:nvSpPr>
        <p:spPr>
          <a:xfrm>
            <a:off x="2985153" y="2952369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hthoek 5" descr="Klantbeoordeling">
            <a:extLst>
              <a:ext uri="{FF2B5EF4-FFF2-40B4-BE49-F238E27FC236}">
                <a16:creationId xmlns:a16="http://schemas.microsoft.com/office/drawing/2014/main" id="{4FD457BC-9D02-455A-9B86-DE6BAC97E44F}"/>
              </a:ext>
            </a:extLst>
          </p:cNvPr>
          <p:cNvSpPr/>
          <p:nvPr/>
        </p:nvSpPr>
        <p:spPr>
          <a:xfrm>
            <a:off x="7179495" y="2952369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325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15741-4D0C-4E0E-8C29-A15EE12F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11.1 Problemen bij </a:t>
            </a:r>
            <a:r>
              <a:rPr lang="nl-NL"/>
              <a:t>het leren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52B8D7-B7B1-42BD-A275-A66320437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71344"/>
            <a:ext cx="7729728" cy="4019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Leerprobleem</a:t>
            </a:r>
          </a:p>
          <a:p>
            <a:r>
              <a:rPr lang="nl-NL" sz="2000" dirty="0"/>
              <a:t>Sprake van wanneer een leerproces stagneert</a:t>
            </a:r>
          </a:p>
          <a:p>
            <a:r>
              <a:rPr lang="nl-NL" sz="2000" dirty="0"/>
              <a:t>Geen aandoening</a:t>
            </a:r>
          </a:p>
          <a:p>
            <a:r>
              <a:rPr lang="nl-NL" sz="2000" dirty="0"/>
              <a:t>Verschillende oorzaken:</a:t>
            </a:r>
          </a:p>
          <a:p>
            <a:pPr lvl="1"/>
            <a:r>
              <a:rPr lang="nl-NL" sz="2000" dirty="0"/>
              <a:t>Externe factoren</a:t>
            </a:r>
          </a:p>
          <a:p>
            <a:pPr lvl="1"/>
            <a:r>
              <a:rPr lang="nl-NL" sz="2000" dirty="0"/>
              <a:t>Pedagogische benadering past niet bij leerstijl of persoonlijkheid van kind</a:t>
            </a:r>
          </a:p>
          <a:p>
            <a:pPr lvl="2"/>
            <a:r>
              <a:rPr lang="nl-NL" sz="2000" dirty="0"/>
              <a:t>Systeem-gerelateerd leerprobleem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167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63F25-16DF-4C98-B1E6-D3D7AF15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11.1 Problemen bij het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A0C6BD-90AA-4249-867B-B9988C35C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76119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Leerachterstand</a:t>
            </a:r>
          </a:p>
          <a:p>
            <a:r>
              <a:rPr lang="nl-NL" sz="2000" dirty="0"/>
              <a:t>Een kind dat gemiddeld presteert, raakt </a:t>
            </a:r>
            <a:r>
              <a:rPr lang="nl-NL" sz="2000" u="sng" dirty="0"/>
              <a:t>tijdelijk</a:t>
            </a:r>
            <a:r>
              <a:rPr lang="nl-NL" sz="2000" dirty="0"/>
              <a:t> achterop in vergelijking met de gemiddelde leerling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/>
              <a:t>Leervertraging</a:t>
            </a:r>
          </a:p>
          <a:p>
            <a:r>
              <a:rPr lang="nl-NL" sz="2000" dirty="0"/>
              <a:t>Tempo waarmee het kind zich ontwikkelt</a:t>
            </a:r>
          </a:p>
          <a:p>
            <a:r>
              <a:rPr lang="nl-NL" sz="2000" dirty="0"/>
              <a:t>Kan spontaan verdwijnen</a:t>
            </a:r>
          </a:p>
        </p:txBody>
      </p:sp>
    </p:spTree>
    <p:extLst>
      <p:ext uri="{BB962C8B-B14F-4D97-AF65-F5344CB8AC3E}">
        <p14:creationId xmlns:p14="http://schemas.microsoft.com/office/powerpoint/2010/main" val="382515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3BF5D-FE76-4243-B802-B8F9785F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11.1 Problemen bij het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0EE105-3C34-40D2-939F-C046A451A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57044"/>
            <a:ext cx="7729728" cy="4410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900" b="1" dirty="0"/>
              <a:t>Leerstoornis</a:t>
            </a:r>
          </a:p>
          <a:p>
            <a:r>
              <a:rPr lang="nl-NL" sz="1900" dirty="0"/>
              <a:t>Stoornis bij het leren die van binnenuit komt</a:t>
            </a:r>
          </a:p>
          <a:p>
            <a:r>
              <a:rPr lang="nl-NL" sz="1900" dirty="0"/>
              <a:t>Voor kinderen met leerstoornis onmogelijk om handelingen te automatiseren</a:t>
            </a:r>
          </a:p>
          <a:p>
            <a:pPr marL="0" indent="0">
              <a:buNone/>
            </a:pPr>
            <a:r>
              <a:rPr lang="nl-NL" sz="1900" b="1" dirty="0"/>
              <a:t>Automatiseren?</a:t>
            </a:r>
          </a:p>
          <a:p>
            <a:r>
              <a:rPr lang="nl-NL" sz="1900" dirty="0"/>
              <a:t>Handeling uitvoeren zonder er steeds opnieuw over na te denken</a:t>
            </a:r>
          </a:p>
          <a:p>
            <a:endParaRPr lang="nl-NL" sz="1900" dirty="0"/>
          </a:p>
          <a:p>
            <a:pPr marL="0" indent="0">
              <a:buNone/>
            </a:pPr>
            <a:r>
              <a:rPr lang="nl-NL" sz="1900" u="sng" dirty="0"/>
              <a:t>Voorbeelden van leerstoornissen:</a:t>
            </a:r>
          </a:p>
          <a:p>
            <a:r>
              <a:rPr lang="nl-NL" sz="1900" dirty="0"/>
              <a:t>Dyslexie </a:t>
            </a:r>
            <a:r>
              <a:rPr lang="nl-NL" sz="1900" dirty="0">
                <a:sym typeface="Wingdings" panose="05000000000000000000" pitchFamily="2" charset="2"/>
              </a:rPr>
              <a:t>= “Een hardnekkig probleem met het aanleren en vlot toepassen van het lezen en/of spellen op woordniveau”. </a:t>
            </a:r>
          </a:p>
          <a:p>
            <a:r>
              <a:rPr lang="nl-NL" sz="1900" dirty="0">
                <a:sym typeface="Wingdings" panose="05000000000000000000" pitchFamily="2" charset="2"/>
              </a:rPr>
              <a:t>Dyscalculie = Problemen met het leren en automatiseren van basisvaardigheden van rekenen</a:t>
            </a: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320330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4F641-39F7-4CAE-A3AD-540D04F9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11.1 Problemen bij het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AB52FC-01D3-47AE-945B-696683FB8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28494"/>
            <a:ext cx="7729728" cy="3924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Leerproblemen herkennen</a:t>
            </a:r>
          </a:p>
          <a:p>
            <a:pPr marL="0" indent="0">
              <a:buNone/>
            </a:pPr>
            <a:r>
              <a:rPr lang="nl-NL" sz="2000" dirty="0"/>
              <a:t>Algemene signalen:</a:t>
            </a:r>
          </a:p>
          <a:p>
            <a:r>
              <a:rPr lang="nl-NL" sz="2000" dirty="0"/>
              <a:t>Zeer snel afgeleid</a:t>
            </a:r>
          </a:p>
          <a:p>
            <a:r>
              <a:rPr lang="nl-NL" sz="2000" dirty="0"/>
              <a:t>Kan niet lang werken aan een taak</a:t>
            </a:r>
          </a:p>
          <a:p>
            <a:r>
              <a:rPr lang="nl-NL" sz="2000" dirty="0"/>
              <a:t>Werkt de ene dag veel beter dan de ander</a:t>
            </a:r>
          </a:p>
          <a:p>
            <a:r>
              <a:rPr lang="nl-NL" sz="2000" dirty="0"/>
              <a:t>Lijkt opdrachten regelmatig niet te horen</a:t>
            </a:r>
          </a:p>
          <a:p>
            <a:r>
              <a:rPr lang="nl-NL" sz="2000" dirty="0"/>
              <a:t>Onthoudt slecht wat verteld wordt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Specifieke signalen </a:t>
            </a:r>
            <a:r>
              <a:rPr lang="nl-NL" sz="2000" dirty="0">
                <a:sym typeface="Wingdings" panose="05000000000000000000" pitchFamily="2" charset="2"/>
              </a:rPr>
              <a:t> Zie blz. 208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76166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F4741-EF0D-4AE9-BEE4-6E175A9A8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11.2 Gedragsproblemen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D34AB2-DCD4-415E-918F-EEA30E61A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01EFD8D-9E67-4251-9E88-FF529D14E643}"/>
              </a:ext>
            </a:extLst>
          </p:cNvPr>
          <p:cNvSpPr/>
          <p:nvPr/>
        </p:nvSpPr>
        <p:spPr>
          <a:xfrm>
            <a:off x="6675120" y="2638044"/>
            <a:ext cx="248920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Gedrag dat de opvoeder niet wil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BC6480B-EF76-4B14-B579-B521ECBDB8A9}"/>
              </a:ext>
            </a:extLst>
          </p:cNvPr>
          <p:cNvSpPr/>
          <p:nvPr/>
        </p:nvSpPr>
        <p:spPr>
          <a:xfrm>
            <a:off x="3027680" y="2638044"/>
            <a:ext cx="2484755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Lastig/ongewenst gedrag</a:t>
            </a:r>
            <a:endParaRPr lang="nl-NL" sz="2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12FEFBD-FC18-46FE-B2CA-4D79F7E432E4}"/>
              </a:ext>
            </a:extLst>
          </p:cNvPr>
          <p:cNvSpPr/>
          <p:nvPr/>
        </p:nvSpPr>
        <p:spPr>
          <a:xfrm>
            <a:off x="6675120" y="4551307"/>
            <a:ext cx="248920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Ongewenste gedrag een probleem wordt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C3908-0ED3-4F5F-8C81-3A2C587A93F6}"/>
              </a:ext>
            </a:extLst>
          </p:cNvPr>
          <p:cNvSpPr/>
          <p:nvPr/>
        </p:nvSpPr>
        <p:spPr>
          <a:xfrm>
            <a:off x="3027680" y="4551307"/>
            <a:ext cx="2484755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Probleemgedrag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0D1B97E-DD86-49DE-9017-DCCE8EF9D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95431" y="5017079"/>
            <a:ext cx="413548" cy="257175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CC762CD-7CE1-44A6-A437-318AED68B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>
            <a:off x="5887003" y="3103816"/>
            <a:ext cx="413548" cy="25717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E53D42DF-468A-4DBF-A494-252BB27FE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7712946" y="4060448"/>
            <a:ext cx="413548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2936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168</TotalTime>
  <Words>460</Words>
  <Application>Microsoft Office PowerPoint</Application>
  <PresentationFormat>Breedbeeld</PresentationFormat>
  <Paragraphs>101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Pakket</vt:lpstr>
      <vt:lpstr>Beperkingen en stoornissen</vt:lpstr>
      <vt:lpstr>Terugblik vorige les</vt:lpstr>
      <vt:lpstr>Lesdoelen</vt:lpstr>
      <vt:lpstr>Aan de slag</vt:lpstr>
      <vt:lpstr>11.1 Problemen bij het leren</vt:lpstr>
      <vt:lpstr>11.1 Problemen bij het leren</vt:lpstr>
      <vt:lpstr>11.1 Problemen bij het leren</vt:lpstr>
      <vt:lpstr>11.1 Problemen bij het leren</vt:lpstr>
      <vt:lpstr>11.2 Gedragsproblemen</vt:lpstr>
      <vt:lpstr>11.2 Gedragsproblemen</vt:lpstr>
      <vt:lpstr>Opdracht probleemgedrag</vt:lpstr>
      <vt:lpstr>Lesdoelen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18</cp:revision>
  <dcterms:created xsi:type="dcterms:W3CDTF">2019-09-27T08:31:09Z</dcterms:created>
  <dcterms:modified xsi:type="dcterms:W3CDTF">2019-10-04T08:20:49Z</dcterms:modified>
</cp:coreProperties>
</file>